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92" r:id="rId7"/>
    <p:sldId id="262" r:id="rId8"/>
    <p:sldId id="263" r:id="rId9"/>
    <p:sldId id="264" r:id="rId10"/>
    <p:sldId id="265" r:id="rId11"/>
    <p:sldId id="266" r:id="rId12"/>
    <p:sldId id="269" r:id="rId13"/>
    <p:sldId id="270" r:id="rId14"/>
    <p:sldId id="271" r:id="rId15"/>
    <p:sldId id="272" r:id="rId16"/>
    <p:sldId id="273" r:id="rId17"/>
    <p:sldId id="303" r:id="rId18"/>
    <p:sldId id="274" r:id="rId19"/>
    <p:sldId id="275" r:id="rId20"/>
    <p:sldId id="276" r:id="rId21"/>
    <p:sldId id="277" r:id="rId22"/>
    <p:sldId id="300" r:id="rId23"/>
    <p:sldId id="283" r:id="rId24"/>
    <p:sldId id="304" r:id="rId25"/>
    <p:sldId id="286" r:id="rId26"/>
    <p:sldId id="288"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4C620E-0A44-4A70-9588-1FBE3A695A9E}"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25122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C620E-0A44-4A70-9588-1FBE3A695A9E}"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61980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4D4C620E-0A44-4A70-9588-1FBE3A695A9E}" type="datetimeFigureOut">
              <a:rPr lang="en-US" smtClean="0"/>
              <a:t>5/3/2024</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152120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C620E-0A44-4A70-9588-1FBE3A695A9E}"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127530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D4C620E-0A44-4A70-9588-1FBE3A695A9E}" type="datetimeFigureOut">
              <a:rPr lang="en-US" smtClean="0"/>
              <a:t>5/3/2024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3A0DEB-26C1-41D4-A8C8-8B96FFBA0CB9}" type="slidenum">
              <a:rPr lang="en-US" smtClean="0"/>
              <a:t>‹#›</a:t>
            </a:fld>
            <a:endParaRPr lang="en-US"/>
          </a:p>
        </p:txBody>
      </p:sp>
    </p:spTree>
    <p:extLst>
      <p:ext uri="{BB962C8B-B14F-4D97-AF65-F5344CB8AC3E}">
        <p14:creationId xmlns:p14="http://schemas.microsoft.com/office/powerpoint/2010/main" val="39468591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4C620E-0A44-4A70-9588-1FBE3A695A9E}"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30409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4C620E-0A44-4A70-9588-1FBE3A695A9E}"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155598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4C620E-0A44-4A70-9588-1FBE3A695A9E}"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405270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C620E-0A44-4A70-9588-1FBE3A695A9E}"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16653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4C620E-0A44-4A70-9588-1FBE3A695A9E}"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65555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4C620E-0A44-4A70-9588-1FBE3A695A9E}"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A0DEB-26C1-41D4-A8C8-8B96FFBA0CB9}" type="slidenum">
              <a:rPr lang="en-US" smtClean="0"/>
              <a:t>‹#›</a:t>
            </a:fld>
            <a:endParaRPr lang="en-US"/>
          </a:p>
        </p:txBody>
      </p:sp>
    </p:spTree>
    <p:extLst>
      <p:ext uri="{BB962C8B-B14F-4D97-AF65-F5344CB8AC3E}">
        <p14:creationId xmlns:p14="http://schemas.microsoft.com/office/powerpoint/2010/main" val="168387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4D4C620E-0A44-4A70-9588-1FBE3A695A9E}" type="datetimeFigureOut">
              <a:rPr lang="en-US" smtClean="0"/>
              <a:t>5/3/2024</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F93A0DEB-26C1-41D4-A8C8-8B96FFBA0CB9}" type="slidenum">
              <a:rPr lang="en-US" smtClean="0"/>
              <a:t>‹#›</a:t>
            </a:fld>
            <a:endParaRPr lang="en-US"/>
          </a:p>
        </p:txBody>
      </p:sp>
    </p:spTree>
    <p:extLst>
      <p:ext uri="{BB962C8B-B14F-4D97-AF65-F5344CB8AC3E}">
        <p14:creationId xmlns:p14="http://schemas.microsoft.com/office/powerpoint/2010/main" val="35788032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City of Brownsville</a:t>
            </a:r>
            <a:br>
              <a:rPr lang="en-US" dirty="0"/>
            </a:br>
            <a:r>
              <a:rPr lang="en-US" dirty="0"/>
              <a:t>2024 RTP Application</a:t>
            </a:r>
          </a:p>
        </p:txBody>
      </p:sp>
      <p:sp>
        <p:nvSpPr>
          <p:cNvPr id="3" name="Subtitle 2"/>
          <p:cNvSpPr>
            <a:spLocks noGrp="1"/>
          </p:cNvSpPr>
          <p:nvPr>
            <p:ph type="subTitle" idx="1"/>
          </p:nvPr>
        </p:nvSpPr>
        <p:spPr/>
        <p:txBody>
          <a:bodyPr>
            <a:normAutofit/>
          </a:bodyPr>
          <a:lstStyle/>
          <a:p>
            <a:r>
              <a:rPr lang="en-US" sz="3200" dirty="0"/>
              <a:t>Iola Street Park Development</a:t>
            </a:r>
          </a:p>
        </p:txBody>
      </p:sp>
    </p:spTree>
    <p:extLst>
      <p:ext uri="{BB962C8B-B14F-4D97-AF65-F5344CB8AC3E}">
        <p14:creationId xmlns:p14="http://schemas.microsoft.com/office/powerpoint/2010/main" val="351119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Development</a:t>
            </a:r>
          </a:p>
        </p:txBody>
      </p:sp>
      <p:sp>
        <p:nvSpPr>
          <p:cNvPr id="3" name="Content Placeholder 2"/>
          <p:cNvSpPr>
            <a:spLocks noGrp="1"/>
          </p:cNvSpPr>
          <p:nvPr>
            <p:ph idx="1"/>
          </p:nvPr>
        </p:nvSpPr>
        <p:spPr/>
        <p:txBody>
          <a:bodyPr>
            <a:normAutofit/>
          </a:bodyPr>
          <a:lstStyle/>
          <a:p>
            <a:r>
              <a:rPr lang="en-US" sz="2800" dirty="0"/>
              <a:t>The proposed project addresses needs identified in the 2024 Update of the Haywood County Parks and Recreation Master Plan</a:t>
            </a:r>
          </a:p>
          <a:p>
            <a:r>
              <a:rPr lang="en-US" sz="2800" dirty="0"/>
              <a:t>The site will have a walking trail and ADA accessible parking.</a:t>
            </a:r>
            <a:endParaRPr lang="en-US" sz="2400" dirty="0"/>
          </a:p>
        </p:txBody>
      </p:sp>
    </p:spTree>
    <p:extLst>
      <p:ext uri="{BB962C8B-B14F-4D97-AF65-F5344CB8AC3E}">
        <p14:creationId xmlns:p14="http://schemas.microsoft.com/office/powerpoint/2010/main" val="354140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Plans for Site</a:t>
            </a:r>
          </a:p>
        </p:txBody>
      </p:sp>
      <p:sp>
        <p:nvSpPr>
          <p:cNvPr id="5" name="Text Placeholder 4"/>
          <p:cNvSpPr>
            <a:spLocks noGrp="1"/>
          </p:cNvSpPr>
          <p:nvPr>
            <p:ph type="body" idx="1"/>
          </p:nvPr>
        </p:nvSpPr>
        <p:spPr>
          <a:xfrm>
            <a:off x="1066019" y="1918927"/>
            <a:ext cx="7010400" cy="743094"/>
          </a:xfrm>
        </p:spPr>
        <p:txBody>
          <a:bodyPr>
            <a:normAutofit/>
          </a:bodyPr>
          <a:lstStyle/>
          <a:p>
            <a:pPr algn="ctr"/>
            <a:r>
              <a:rPr lang="en-US" sz="3200" dirty="0"/>
              <a:t>Iola Street Park Trail Development</a:t>
            </a:r>
          </a:p>
        </p:txBody>
      </p:sp>
      <p:sp>
        <p:nvSpPr>
          <p:cNvPr id="11" name="Content Placeholder 2"/>
          <p:cNvSpPr>
            <a:spLocks noGrp="1"/>
          </p:cNvSpPr>
          <p:nvPr>
            <p:ph sz="half" idx="2"/>
          </p:nvPr>
        </p:nvSpPr>
        <p:spPr>
          <a:xfrm>
            <a:off x="710419" y="2788012"/>
            <a:ext cx="5029200" cy="3566160"/>
          </a:xfrm>
        </p:spPr>
        <p:txBody>
          <a:bodyPr>
            <a:normAutofit fontScale="85000" lnSpcReduction="20000"/>
          </a:bodyPr>
          <a:lstStyle/>
          <a:p>
            <a:r>
              <a:rPr lang="en-US" sz="3200" u="sng" dirty="0"/>
              <a:t>Existing:</a:t>
            </a:r>
          </a:p>
          <a:p>
            <a:pPr lvl="1"/>
            <a:r>
              <a:rPr lang="en-US" sz="3000" dirty="0"/>
              <a:t>Vacant land</a:t>
            </a:r>
          </a:p>
          <a:p>
            <a:r>
              <a:rPr lang="en-US" sz="3200" u="sng" dirty="0"/>
              <a:t>Future</a:t>
            </a:r>
          </a:p>
          <a:p>
            <a:pPr lvl="1"/>
            <a:r>
              <a:rPr lang="en-US" sz="3000" dirty="0"/>
              <a:t>More trail development </a:t>
            </a:r>
          </a:p>
          <a:p>
            <a:pPr lvl="1"/>
            <a:r>
              <a:rPr lang="en-US" sz="3000" dirty="0"/>
              <a:t>Playground</a:t>
            </a:r>
          </a:p>
          <a:p>
            <a:r>
              <a:rPr lang="en-US" sz="3200" u="sng" dirty="0"/>
              <a:t>Proposed:</a:t>
            </a:r>
          </a:p>
          <a:p>
            <a:pPr lvl="1"/>
            <a:r>
              <a:rPr lang="en-US" sz="3000" dirty="0"/>
              <a:t>Construct a walking trail</a:t>
            </a:r>
          </a:p>
          <a:p>
            <a:pPr lvl="1"/>
            <a:r>
              <a:rPr lang="en-US" sz="3000" dirty="0"/>
              <a:t>Construct ADA accessible parking</a:t>
            </a:r>
          </a:p>
          <a:p>
            <a:pPr lvl="1"/>
            <a:endParaRPr lang="en-US" sz="3000" dirty="0"/>
          </a:p>
          <a:p>
            <a:pPr marL="228600" lvl="1" indent="0">
              <a:buNone/>
            </a:pPr>
            <a:endParaRPr lang="en-US" sz="3000" dirty="0"/>
          </a:p>
          <a:p>
            <a:pPr lvl="1"/>
            <a:endParaRPr lang="en-US" dirty="0"/>
          </a:p>
        </p:txBody>
      </p:sp>
    </p:spTree>
    <p:extLst>
      <p:ext uri="{BB962C8B-B14F-4D97-AF65-F5344CB8AC3E}">
        <p14:creationId xmlns:p14="http://schemas.microsoft.com/office/powerpoint/2010/main" val="47980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State Comprehensive Recreation Plan Objective: Advocacy &amp; Funding</a:t>
            </a:r>
          </a:p>
        </p:txBody>
      </p:sp>
      <p:sp>
        <p:nvSpPr>
          <p:cNvPr id="3" name="Content Placeholder 2"/>
          <p:cNvSpPr>
            <a:spLocks noGrp="1"/>
          </p:cNvSpPr>
          <p:nvPr>
            <p:ph idx="1"/>
          </p:nvPr>
        </p:nvSpPr>
        <p:spPr/>
        <p:txBody>
          <a:bodyPr>
            <a:noAutofit/>
          </a:bodyPr>
          <a:lstStyle/>
          <a:p>
            <a:r>
              <a:rPr lang="en-US" sz="2600" dirty="0"/>
              <a:t>The City of Brownsville has made great effort to address the State’s goal of advocating for recreational activities and programs through funding and planning. The City is constantly working to expand and maintain desirable recreational facilities and programs for citizens of Brownsville and surrounding areas. This has been demonstrated through the City’s yearly dedication of funds to Parks &amp; Recreation facilities and programing. Utilization of RTP funds allow the City to increase the impact of the funding they have available for improvements and developments </a:t>
            </a:r>
          </a:p>
        </p:txBody>
      </p:sp>
    </p:spTree>
    <p:extLst>
      <p:ext uri="{BB962C8B-B14F-4D97-AF65-F5344CB8AC3E}">
        <p14:creationId xmlns:p14="http://schemas.microsoft.com/office/powerpoint/2010/main" val="216770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br>
              <a:rPr lang="en-US" dirty="0"/>
            </a:br>
            <a:br>
              <a:rPr lang="en-US" dirty="0"/>
            </a:br>
            <a:br>
              <a:rPr lang="en-US" dirty="0"/>
            </a:br>
            <a:r>
              <a:rPr lang="en-US" sz="4000" dirty="0"/>
              <a:t>State Comprehensive Recreation Plan Objective: Local Parks &amp; Recreation</a:t>
            </a:r>
          </a:p>
        </p:txBody>
      </p:sp>
      <p:sp>
        <p:nvSpPr>
          <p:cNvPr id="3" name="Content Placeholder 2"/>
          <p:cNvSpPr>
            <a:spLocks noGrp="1"/>
          </p:cNvSpPr>
          <p:nvPr>
            <p:ph idx="1"/>
          </p:nvPr>
        </p:nvSpPr>
        <p:spPr>
          <a:xfrm>
            <a:off x="457200" y="1951037"/>
            <a:ext cx="8229600" cy="4525963"/>
          </a:xfrm>
        </p:spPr>
        <p:txBody>
          <a:bodyPr>
            <a:normAutofit/>
          </a:bodyPr>
          <a:lstStyle/>
          <a:p>
            <a:r>
              <a:rPr lang="en-US" sz="2800" dirty="0"/>
              <a:t>The City of Brownsville is dedicated to providing recreational facilities and programs to the citizens of Brownsville and surrounding areas. The Brownsville Parks and Recreation system has parks spread throughout multiple areas of town in order to make recreational facilities conveniently available to all citizens. The proposed 2024 RTP project will complete development and improvement activities in an area that is currently a</a:t>
            </a:r>
          </a:p>
        </p:txBody>
      </p:sp>
    </p:spTree>
    <p:extLst>
      <p:ext uri="{BB962C8B-B14F-4D97-AF65-F5344CB8AC3E}">
        <p14:creationId xmlns:p14="http://schemas.microsoft.com/office/powerpoint/2010/main" val="175113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State Comprehensive Recreation Plan Objective: Public Health</a:t>
            </a:r>
          </a:p>
        </p:txBody>
      </p:sp>
      <p:sp>
        <p:nvSpPr>
          <p:cNvPr id="3" name="Content Placeholder 2"/>
          <p:cNvSpPr>
            <a:spLocks noGrp="1"/>
          </p:cNvSpPr>
          <p:nvPr>
            <p:ph idx="1"/>
          </p:nvPr>
        </p:nvSpPr>
        <p:spPr/>
        <p:txBody>
          <a:bodyPr>
            <a:normAutofit/>
          </a:bodyPr>
          <a:lstStyle/>
          <a:p>
            <a:r>
              <a:rPr lang="en-US" sz="2800" dirty="0"/>
              <a:t>All facilities within the Brownsville Parks and Recreation system encourage physical activity. The proposed project elements will enhance and expand the facilities to promote more physical activity outdoors. </a:t>
            </a:r>
          </a:p>
        </p:txBody>
      </p:sp>
    </p:spTree>
    <p:extLst>
      <p:ext uri="{BB962C8B-B14F-4D97-AF65-F5344CB8AC3E}">
        <p14:creationId xmlns:p14="http://schemas.microsoft.com/office/powerpoint/2010/main" val="326844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State Comprehensive Recreation Plan Objective: Children In Nature</a:t>
            </a:r>
          </a:p>
        </p:txBody>
      </p:sp>
      <p:sp>
        <p:nvSpPr>
          <p:cNvPr id="3" name="Content Placeholder 2"/>
          <p:cNvSpPr>
            <a:spLocks noGrp="1"/>
          </p:cNvSpPr>
          <p:nvPr>
            <p:ph idx="1"/>
          </p:nvPr>
        </p:nvSpPr>
        <p:spPr/>
        <p:txBody>
          <a:bodyPr>
            <a:normAutofit/>
          </a:bodyPr>
          <a:lstStyle/>
          <a:p>
            <a:r>
              <a:rPr lang="en-US" dirty="0"/>
              <a:t>All of the proposed project activities will eventually encourage and enable the children of Brownsville and surrounding areas to play outside. </a:t>
            </a:r>
          </a:p>
          <a:p>
            <a:r>
              <a:rPr lang="en-US" dirty="0"/>
              <a:t>The proposed ADA walkway and accessibility improvements will provide a facility where handicapped parents and family members can bring their children without worrying about navigating the site. A lack of accessibility will no longer discourage children and family members from coming to Iola Street Park Trail Development for outdoor activities. </a:t>
            </a:r>
          </a:p>
        </p:txBody>
      </p:sp>
    </p:spTree>
    <p:extLst>
      <p:ext uri="{BB962C8B-B14F-4D97-AF65-F5344CB8AC3E}">
        <p14:creationId xmlns:p14="http://schemas.microsoft.com/office/powerpoint/2010/main" val="172154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State Comprehensive Recreation Plan Objective: Quality Growth &amp; Rural Economies</a:t>
            </a:r>
          </a:p>
        </p:txBody>
      </p:sp>
      <p:sp>
        <p:nvSpPr>
          <p:cNvPr id="3" name="Content Placeholder 2"/>
          <p:cNvSpPr>
            <a:spLocks noGrp="1"/>
          </p:cNvSpPr>
          <p:nvPr>
            <p:ph idx="1"/>
          </p:nvPr>
        </p:nvSpPr>
        <p:spPr/>
        <p:txBody>
          <a:bodyPr>
            <a:normAutofit/>
          </a:bodyPr>
          <a:lstStyle/>
          <a:p>
            <a:r>
              <a:rPr lang="en-US" sz="2800" dirty="0"/>
              <a:t>The City of Brownsville has and understanding for the importance of Quality Growth in the development of new recreational activities. All of the proposed activities will take place in areas that have already been developed and will not interrupt the valuable natural infrastructure of the West Tennessee. </a:t>
            </a:r>
          </a:p>
          <a:p>
            <a:endParaRPr lang="en-US" dirty="0"/>
          </a:p>
        </p:txBody>
      </p:sp>
    </p:spTree>
    <p:extLst>
      <p:ext uri="{BB962C8B-B14F-4D97-AF65-F5344CB8AC3E}">
        <p14:creationId xmlns:p14="http://schemas.microsoft.com/office/powerpoint/2010/main" val="252032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State Comprehensive Recreation Plan Objective: Rural Economies</a:t>
            </a:r>
          </a:p>
        </p:txBody>
      </p:sp>
      <p:sp>
        <p:nvSpPr>
          <p:cNvPr id="3" name="Content Placeholder 2"/>
          <p:cNvSpPr>
            <a:spLocks noGrp="1"/>
          </p:cNvSpPr>
          <p:nvPr>
            <p:ph idx="1"/>
          </p:nvPr>
        </p:nvSpPr>
        <p:spPr/>
        <p:txBody>
          <a:bodyPr>
            <a:normAutofit/>
          </a:bodyPr>
          <a:lstStyle/>
          <a:p>
            <a:r>
              <a:rPr lang="en-US" dirty="0"/>
              <a:t>The City acknowledges the significance of the availability parks and recreational facilities to quality of life for its citizens. Industries looking into development in cities like Brownsville, want to see that there are ample activities for their employees and families to participate in outside of work. Quality and accessible outdoor areas like the one proposed at Iola Street Park Trail Development enhance the Brownsville Parks and Recreation System and show their commitment to exceptional facilities. Parks and recreational facilities are essential to maintaining and expanding the economies of rural areas of Tennessee. </a:t>
            </a:r>
          </a:p>
          <a:p>
            <a:endParaRPr lang="en-US" dirty="0"/>
          </a:p>
        </p:txBody>
      </p:sp>
    </p:spTree>
    <p:extLst>
      <p:ext uri="{BB962C8B-B14F-4D97-AF65-F5344CB8AC3E}">
        <p14:creationId xmlns:p14="http://schemas.microsoft.com/office/powerpoint/2010/main" val="372562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Timeline</a:t>
            </a:r>
          </a:p>
        </p:txBody>
      </p:sp>
      <p:sp>
        <p:nvSpPr>
          <p:cNvPr id="3" name="Content Placeholder 2"/>
          <p:cNvSpPr>
            <a:spLocks noGrp="1"/>
          </p:cNvSpPr>
          <p:nvPr>
            <p:ph idx="1"/>
          </p:nvPr>
        </p:nvSpPr>
        <p:spPr/>
        <p:txBody>
          <a:bodyPr>
            <a:noAutofit/>
          </a:bodyPr>
          <a:lstStyle/>
          <a:p>
            <a:r>
              <a:rPr lang="en-US" sz="2600" dirty="0"/>
              <a:t>Submit Application		May 2024</a:t>
            </a:r>
          </a:p>
          <a:p>
            <a:r>
              <a:rPr lang="en-US" sz="2600" dirty="0"/>
              <a:t>Receive Funding Award		October 2024</a:t>
            </a:r>
          </a:p>
          <a:p>
            <a:r>
              <a:rPr lang="en-US" sz="2600" dirty="0"/>
              <a:t>Environmental Clearance		Nov. – Jan 2025</a:t>
            </a:r>
          </a:p>
          <a:p>
            <a:r>
              <a:rPr lang="en-US" sz="2600" dirty="0"/>
              <a:t>State Contracting			February 2025</a:t>
            </a:r>
          </a:p>
          <a:p>
            <a:r>
              <a:rPr lang="en-US" sz="2600" dirty="0"/>
              <a:t>Project Design			March-May 2025</a:t>
            </a:r>
          </a:p>
          <a:p>
            <a:r>
              <a:rPr lang="en-US" sz="2600" dirty="0"/>
              <a:t>Bidding &amp; Award			June – July 2025</a:t>
            </a:r>
          </a:p>
          <a:p>
            <a:r>
              <a:rPr lang="en-US" sz="2600" dirty="0"/>
              <a:t>Construction			August – Dec 2025</a:t>
            </a:r>
          </a:p>
          <a:p>
            <a:r>
              <a:rPr lang="en-US" sz="2600" dirty="0"/>
              <a:t>Project Close-out			January 2026</a:t>
            </a:r>
          </a:p>
        </p:txBody>
      </p:sp>
    </p:spTree>
    <p:extLst>
      <p:ext uri="{BB962C8B-B14F-4D97-AF65-F5344CB8AC3E}">
        <p14:creationId xmlns:p14="http://schemas.microsoft.com/office/powerpoint/2010/main" val="4106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Design Elements</a:t>
            </a:r>
            <a:br>
              <a:rPr lang="en-US" dirty="0"/>
            </a:br>
            <a:r>
              <a:rPr lang="en-US" dirty="0"/>
              <a:t>IOLA STREET PARK Trail Development</a:t>
            </a:r>
          </a:p>
        </p:txBody>
      </p:sp>
      <p:sp>
        <p:nvSpPr>
          <p:cNvPr id="3" name="Content Placeholder 2"/>
          <p:cNvSpPr>
            <a:spLocks noGrp="1"/>
          </p:cNvSpPr>
          <p:nvPr>
            <p:ph idx="1"/>
          </p:nvPr>
        </p:nvSpPr>
        <p:spPr/>
        <p:txBody>
          <a:bodyPr>
            <a:normAutofit/>
          </a:bodyPr>
          <a:lstStyle/>
          <a:p>
            <a:r>
              <a:rPr lang="en-US" sz="3200" dirty="0"/>
              <a:t>Use of Site</a:t>
            </a:r>
          </a:p>
          <a:p>
            <a:pPr lvl="1"/>
            <a:r>
              <a:rPr lang="en-US" sz="2800" dirty="0"/>
              <a:t>Walking trail development</a:t>
            </a:r>
          </a:p>
          <a:p>
            <a:pPr lvl="1"/>
            <a:r>
              <a:rPr lang="en-US" sz="2800" dirty="0"/>
              <a:t>Outdoor recreation</a:t>
            </a:r>
          </a:p>
          <a:p>
            <a:pPr lvl="1"/>
            <a:r>
              <a:rPr lang="en-US" sz="2800" dirty="0"/>
              <a:t>ADA accessible features and walkway will ensure that all citizens are able to use the new facilities</a:t>
            </a:r>
          </a:p>
        </p:txBody>
      </p:sp>
    </p:spTree>
    <p:extLst>
      <p:ext uri="{BB962C8B-B14F-4D97-AF65-F5344CB8AC3E}">
        <p14:creationId xmlns:p14="http://schemas.microsoft.com/office/powerpoint/2010/main" val="175329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Population</a:t>
            </a:r>
          </a:p>
        </p:txBody>
      </p:sp>
      <p:sp>
        <p:nvSpPr>
          <p:cNvPr id="3" name="Content Placeholder 2"/>
          <p:cNvSpPr>
            <a:spLocks noGrp="1"/>
          </p:cNvSpPr>
          <p:nvPr>
            <p:ph sz="half" idx="1"/>
          </p:nvPr>
        </p:nvSpPr>
        <p:spPr>
          <a:xfrm>
            <a:off x="4407408" y="2057400"/>
            <a:ext cx="4355592" cy="4206240"/>
          </a:xfrm>
        </p:spPr>
        <p:txBody>
          <a:bodyPr>
            <a:normAutofit/>
          </a:bodyPr>
          <a:lstStyle/>
          <a:p>
            <a:r>
              <a:rPr lang="en-US" sz="2800" dirty="0"/>
              <a:t>Haywood County</a:t>
            </a:r>
          </a:p>
          <a:p>
            <a:pPr lvl="1"/>
            <a:r>
              <a:rPr lang="en-US" sz="2800" dirty="0"/>
              <a:t>Total Population: 17,806</a:t>
            </a:r>
          </a:p>
          <a:p>
            <a:pPr lvl="1"/>
            <a:r>
              <a:rPr lang="en-US" sz="2800" dirty="0"/>
              <a:t>Total Households: 7,200</a:t>
            </a:r>
          </a:p>
          <a:p>
            <a:endParaRPr lang="en-US" dirty="0"/>
          </a:p>
        </p:txBody>
      </p:sp>
      <p:sp>
        <p:nvSpPr>
          <p:cNvPr id="5" name="Content Placeholder 4"/>
          <p:cNvSpPr>
            <a:spLocks noGrp="1"/>
          </p:cNvSpPr>
          <p:nvPr>
            <p:ph sz="half" idx="2"/>
          </p:nvPr>
        </p:nvSpPr>
        <p:spPr>
          <a:xfrm>
            <a:off x="365760" y="2057400"/>
            <a:ext cx="4434840" cy="1828800"/>
          </a:xfrm>
          <a:prstGeom prst="rect">
            <a:avLst/>
          </a:prstGeom>
        </p:spPr>
        <p:txBody>
          <a:bodyPr>
            <a:normAutofit/>
          </a:bodyPr>
          <a:lstStyle/>
          <a:p>
            <a:r>
              <a:rPr lang="en-US" sz="2800" dirty="0"/>
              <a:t>City of Brownsville</a:t>
            </a:r>
          </a:p>
          <a:p>
            <a:pPr lvl="1"/>
            <a:r>
              <a:rPr lang="en-US" sz="2800" dirty="0"/>
              <a:t>Total Population: 9739</a:t>
            </a:r>
          </a:p>
          <a:p>
            <a:pPr lvl="1"/>
            <a:r>
              <a:rPr lang="en-US" sz="2800" dirty="0"/>
              <a:t>Total Households: 3,934</a:t>
            </a:r>
          </a:p>
          <a:p>
            <a:endParaRPr lang="en-US" sz="2800" dirty="0"/>
          </a:p>
        </p:txBody>
      </p:sp>
      <p:pic>
        <p:nvPicPr>
          <p:cNvPr id="6" name="Picture 5"/>
          <p:cNvPicPr>
            <a:picLocks noChangeAspect="1"/>
          </p:cNvPicPr>
          <p:nvPr/>
        </p:nvPicPr>
        <p:blipFill>
          <a:blip r:embed="rId2"/>
          <a:stretch>
            <a:fillRect/>
          </a:stretch>
        </p:blipFill>
        <p:spPr>
          <a:xfrm>
            <a:off x="1012436" y="3447554"/>
            <a:ext cx="6789943" cy="3228975"/>
          </a:xfrm>
          <a:prstGeom prst="rect">
            <a:avLst/>
          </a:prstGeom>
        </p:spPr>
      </p:pic>
      <p:sp>
        <p:nvSpPr>
          <p:cNvPr id="4" name="TextBox 3">
            <a:extLst>
              <a:ext uri="{FF2B5EF4-FFF2-40B4-BE49-F238E27FC236}">
                <a16:creationId xmlns:a16="http://schemas.microsoft.com/office/drawing/2014/main" id="{0DD13553-380F-7A5E-E7F7-9C8F180011AF}"/>
              </a:ext>
            </a:extLst>
          </p:cNvPr>
          <p:cNvSpPr txBox="1"/>
          <p:nvPr/>
        </p:nvSpPr>
        <p:spPr>
          <a:xfrm>
            <a:off x="6401971" y="6248182"/>
            <a:ext cx="2513819" cy="430887"/>
          </a:xfrm>
          <a:prstGeom prst="rect">
            <a:avLst/>
          </a:prstGeom>
          <a:noFill/>
        </p:spPr>
        <p:txBody>
          <a:bodyPr wrap="square" rtlCol="0">
            <a:spAutoFit/>
          </a:bodyPr>
          <a:lstStyle/>
          <a:p>
            <a:r>
              <a:rPr lang="en-US" sz="1100" dirty="0">
                <a:solidFill>
                  <a:schemeClr val="bg1"/>
                </a:solidFill>
              </a:rPr>
              <a:t>https://censusreporter.org/profiles/16000US4708920-brownsville-tn/</a:t>
            </a:r>
          </a:p>
        </p:txBody>
      </p:sp>
    </p:spTree>
    <p:extLst>
      <p:ext uri="{BB962C8B-B14F-4D97-AF65-F5344CB8AC3E}">
        <p14:creationId xmlns:p14="http://schemas.microsoft.com/office/powerpoint/2010/main" val="379105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Design Elements</a:t>
            </a:r>
            <a:br>
              <a:rPr lang="en-US" dirty="0"/>
            </a:br>
            <a:r>
              <a:rPr lang="en-US" dirty="0"/>
              <a:t>Bond Park Trail Development</a:t>
            </a:r>
          </a:p>
        </p:txBody>
      </p:sp>
      <p:sp>
        <p:nvSpPr>
          <p:cNvPr id="3" name="Content Placeholder 2"/>
          <p:cNvSpPr>
            <a:spLocks noGrp="1"/>
          </p:cNvSpPr>
          <p:nvPr>
            <p:ph idx="1"/>
          </p:nvPr>
        </p:nvSpPr>
        <p:spPr/>
        <p:txBody>
          <a:bodyPr>
            <a:normAutofit/>
          </a:bodyPr>
          <a:lstStyle/>
          <a:p>
            <a:r>
              <a:rPr lang="en-US" sz="2400" dirty="0"/>
              <a:t>Access</a:t>
            </a:r>
          </a:p>
          <a:p>
            <a:pPr lvl="1"/>
            <a:r>
              <a:rPr lang="en-US" sz="2400" dirty="0"/>
              <a:t>The park is open to citizens between sunrise and sunset   </a:t>
            </a:r>
          </a:p>
          <a:p>
            <a:r>
              <a:rPr lang="en-US" sz="2400" dirty="0"/>
              <a:t>Ease of Maintenance</a:t>
            </a:r>
          </a:p>
          <a:p>
            <a:pPr lvl="1"/>
            <a:r>
              <a:rPr lang="en-US" sz="2400" dirty="0"/>
              <a:t>The City of Brownsville has maintained been maintaining this land as well as similar park facilities around the city.</a:t>
            </a:r>
          </a:p>
          <a:p>
            <a:pPr lvl="1"/>
            <a:r>
              <a:rPr lang="en-US" sz="2400" dirty="0"/>
              <a:t>The proposed project activities will not create any new routine operational maintenance responsibilities for the maintenance staff. </a:t>
            </a:r>
          </a:p>
        </p:txBody>
      </p:sp>
    </p:spTree>
    <p:extLst>
      <p:ext uri="{BB962C8B-B14F-4D97-AF65-F5344CB8AC3E}">
        <p14:creationId xmlns:p14="http://schemas.microsoft.com/office/powerpoint/2010/main" val="1116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Design Elements</a:t>
            </a:r>
          </a:p>
        </p:txBody>
      </p:sp>
      <p:sp>
        <p:nvSpPr>
          <p:cNvPr id="3" name="Content Placeholder 2"/>
          <p:cNvSpPr>
            <a:spLocks noGrp="1"/>
          </p:cNvSpPr>
          <p:nvPr>
            <p:ph idx="1"/>
          </p:nvPr>
        </p:nvSpPr>
        <p:spPr/>
        <p:txBody>
          <a:bodyPr/>
          <a:lstStyle/>
          <a:p>
            <a:pPr marL="0" indent="0" algn="ctr">
              <a:buNone/>
            </a:pPr>
            <a:r>
              <a:rPr lang="en-US" sz="5400" dirty="0"/>
              <a:t>The Total Project </a:t>
            </a:r>
          </a:p>
          <a:p>
            <a:pPr marL="0" indent="0" algn="ctr">
              <a:buNone/>
            </a:pPr>
            <a:r>
              <a:rPr lang="en-US" sz="5400" dirty="0"/>
              <a:t>is estimated at about </a:t>
            </a:r>
          </a:p>
          <a:p>
            <a:pPr marL="0" indent="0" algn="ctr">
              <a:buNone/>
            </a:pPr>
            <a:r>
              <a:rPr lang="en-US" sz="5400" dirty="0"/>
              <a:t>$425,000 </a:t>
            </a:r>
          </a:p>
          <a:p>
            <a:pPr lvl="1"/>
            <a:endParaRPr lang="en-US" dirty="0"/>
          </a:p>
        </p:txBody>
      </p:sp>
    </p:spTree>
    <p:extLst>
      <p:ext uri="{BB962C8B-B14F-4D97-AF65-F5344CB8AC3E}">
        <p14:creationId xmlns:p14="http://schemas.microsoft.com/office/powerpoint/2010/main" val="256864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Pictures of Development Similar to those proposed in </a:t>
            </a:r>
            <a:br>
              <a:rPr lang="en-US" dirty="0"/>
            </a:br>
            <a:r>
              <a:rPr lang="en-US" dirty="0"/>
              <a:t>Iola Street Park Development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057400"/>
            <a:ext cx="6096000" cy="4572000"/>
          </a:xfrm>
          <a:prstGeom prst="rect">
            <a:avLst/>
          </a:prstGeom>
        </p:spPr>
      </p:pic>
    </p:spTree>
    <p:extLst>
      <p:ext uri="{BB962C8B-B14F-4D97-AF65-F5344CB8AC3E}">
        <p14:creationId xmlns:p14="http://schemas.microsoft.com/office/powerpoint/2010/main" val="22283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C029014D-C39C-51EB-146A-CD57376EED87}"/>
              </a:ext>
            </a:extLst>
          </p:cNvPr>
          <p:cNvPicPr>
            <a:picLocks noChangeAspect="1"/>
          </p:cNvPicPr>
          <p:nvPr/>
        </p:nvPicPr>
        <p:blipFill>
          <a:blip r:embed="rId2"/>
          <a:stretch>
            <a:fillRect/>
          </a:stretch>
        </p:blipFill>
        <p:spPr>
          <a:xfrm>
            <a:off x="685019" y="296876"/>
            <a:ext cx="7773722" cy="6289648"/>
          </a:xfrm>
          <a:prstGeom prst="rect">
            <a:avLst/>
          </a:prstGeom>
        </p:spPr>
      </p:pic>
    </p:spTree>
    <p:extLst>
      <p:ext uri="{BB962C8B-B14F-4D97-AF65-F5344CB8AC3E}">
        <p14:creationId xmlns:p14="http://schemas.microsoft.com/office/powerpoint/2010/main" val="721771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1522-E810-ED56-7BF4-0EBDB3CDD0F1}"/>
              </a:ext>
            </a:extLst>
          </p:cNvPr>
          <p:cNvSpPr>
            <a:spLocks noGrp="1"/>
          </p:cNvSpPr>
          <p:nvPr>
            <p:ph type="title"/>
          </p:nvPr>
        </p:nvSpPr>
        <p:spPr/>
        <p:txBody>
          <a:bodyPr/>
          <a:lstStyle/>
          <a:p>
            <a:r>
              <a:rPr lang="en-US" dirty="0"/>
              <a:t>VICINITY MAP</a:t>
            </a:r>
          </a:p>
        </p:txBody>
      </p:sp>
      <p:pic>
        <p:nvPicPr>
          <p:cNvPr id="4" name="Picture 3">
            <a:extLst>
              <a:ext uri="{FF2B5EF4-FFF2-40B4-BE49-F238E27FC236}">
                <a16:creationId xmlns:a16="http://schemas.microsoft.com/office/drawing/2014/main" id="{065E1FBD-5F97-1BC5-B26F-3466A98B83CA}"/>
              </a:ext>
            </a:extLst>
          </p:cNvPr>
          <p:cNvPicPr>
            <a:picLocks noChangeAspect="1"/>
          </p:cNvPicPr>
          <p:nvPr/>
        </p:nvPicPr>
        <p:blipFill>
          <a:blip r:embed="rId2"/>
          <a:stretch>
            <a:fillRect/>
          </a:stretch>
        </p:blipFill>
        <p:spPr>
          <a:xfrm>
            <a:off x="1291550" y="2133600"/>
            <a:ext cx="6559337" cy="4038600"/>
          </a:xfrm>
          <a:prstGeom prst="rect">
            <a:avLst/>
          </a:prstGeom>
        </p:spPr>
      </p:pic>
    </p:spTree>
    <p:extLst>
      <p:ext uri="{BB962C8B-B14F-4D97-AF65-F5344CB8AC3E}">
        <p14:creationId xmlns:p14="http://schemas.microsoft.com/office/powerpoint/2010/main" val="118753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Preliminary Site Plan</a:t>
            </a:r>
            <a:br>
              <a:rPr lang="en-US" dirty="0"/>
            </a:br>
            <a:r>
              <a:rPr lang="en-US" dirty="0" err="1"/>
              <a:t>iola</a:t>
            </a:r>
            <a:r>
              <a:rPr lang="en-US" dirty="0"/>
              <a:t> street Trail Development</a:t>
            </a:r>
          </a:p>
        </p:txBody>
      </p:sp>
      <p:pic>
        <p:nvPicPr>
          <p:cNvPr id="5" name="Picture 4">
            <a:extLst>
              <a:ext uri="{FF2B5EF4-FFF2-40B4-BE49-F238E27FC236}">
                <a16:creationId xmlns:a16="http://schemas.microsoft.com/office/drawing/2014/main" id="{D7E6951B-72C6-89EA-8B16-D186C57864E7}"/>
              </a:ext>
            </a:extLst>
          </p:cNvPr>
          <p:cNvPicPr>
            <a:picLocks noChangeAspect="1"/>
          </p:cNvPicPr>
          <p:nvPr/>
        </p:nvPicPr>
        <p:blipFill>
          <a:blip r:embed="rId2"/>
          <a:stretch>
            <a:fillRect/>
          </a:stretch>
        </p:blipFill>
        <p:spPr>
          <a:xfrm>
            <a:off x="723119" y="1729724"/>
            <a:ext cx="7696200" cy="5115576"/>
          </a:xfrm>
          <a:prstGeom prst="rect">
            <a:avLst/>
          </a:prstGeom>
        </p:spPr>
      </p:pic>
    </p:spTree>
    <p:extLst>
      <p:ext uri="{BB962C8B-B14F-4D97-AF65-F5344CB8AC3E}">
        <p14:creationId xmlns:p14="http://schemas.microsoft.com/office/powerpoint/2010/main" val="199312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Thank You For Considering Our Project!</a:t>
            </a:r>
          </a:p>
        </p:txBody>
      </p:sp>
    </p:spTree>
    <p:extLst>
      <p:ext uri="{BB962C8B-B14F-4D97-AF65-F5344CB8AC3E}">
        <p14:creationId xmlns:p14="http://schemas.microsoft.com/office/powerpoint/2010/main" val="178230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Recreational Acreage</a:t>
            </a:r>
          </a:p>
        </p:txBody>
      </p:sp>
      <p:sp>
        <p:nvSpPr>
          <p:cNvPr id="4" name="Content Placeholder 3"/>
          <p:cNvSpPr>
            <a:spLocks noGrp="1"/>
          </p:cNvSpPr>
          <p:nvPr>
            <p:ph idx="1"/>
          </p:nvPr>
        </p:nvSpPr>
        <p:spPr/>
        <p:txBody>
          <a:bodyPr>
            <a:normAutofit/>
          </a:bodyPr>
          <a:lstStyle/>
          <a:p>
            <a:pPr marL="0" indent="0" algn="ctr">
              <a:buNone/>
            </a:pPr>
            <a:r>
              <a:rPr lang="en-US" sz="4000" dirty="0"/>
              <a:t>The City of Brownsville has approximately </a:t>
            </a:r>
          </a:p>
          <a:p>
            <a:pPr marL="0" indent="0" algn="ctr">
              <a:buNone/>
            </a:pPr>
            <a:r>
              <a:rPr lang="en-US" sz="6600" dirty="0"/>
              <a:t>65 acres</a:t>
            </a:r>
          </a:p>
          <a:p>
            <a:pPr marL="0" indent="0" algn="ctr">
              <a:buNone/>
            </a:pPr>
            <a:r>
              <a:rPr lang="en-US" sz="4000" dirty="0"/>
              <a:t>of land dedicated to recreational acreage</a:t>
            </a:r>
          </a:p>
        </p:txBody>
      </p:sp>
    </p:spTree>
    <p:extLst>
      <p:ext uri="{BB962C8B-B14F-4D97-AF65-F5344CB8AC3E}">
        <p14:creationId xmlns:p14="http://schemas.microsoft.com/office/powerpoint/2010/main" val="295641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Demographics</a:t>
            </a:r>
          </a:p>
        </p:txBody>
      </p:sp>
      <p:sp>
        <p:nvSpPr>
          <p:cNvPr id="5" name="Content Placeholder 4"/>
          <p:cNvSpPr>
            <a:spLocks noGrp="1"/>
          </p:cNvSpPr>
          <p:nvPr>
            <p:ph idx="1"/>
          </p:nvPr>
        </p:nvSpPr>
        <p:spPr/>
        <p:txBody>
          <a:bodyPr>
            <a:normAutofit lnSpcReduction="10000"/>
          </a:bodyPr>
          <a:lstStyle/>
          <a:p>
            <a:r>
              <a:rPr lang="en-US" sz="2400" dirty="0"/>
              <a:t>Proposed improvements at Iola Street Park will continue to make the recreational facilities available to all persons, regardless of age, gender, race, economic status, or possible disability.</a:t>
            </a:r>
          </a:p>
          <a:p>
            <a:endParaRPr lang="en-US" sz="2400" dirty="0"/>
          </a:p>
          <a:p>
            <a:endParaRPr lang="en-US" sz="2400" dirty="0"/>
          </a:p>
          <a:p>
            <a:endParaRPr lang="en-US" sz="2400" dirty="0"/>
          </a:p>
          <a:p>
            <a:endParaRPr lang="en-US" sz="2400" dirty="0"/>
          </a:p>
          <a:p>
            <a:r>
              <a:rPr lang="en-US" sz="2400" dirty="0"/>
              <a:t>The proposed improvements and upgraded facilities can be used by all ages.</a:t>
            </a:r>
          </a:p>
        </p:txBody>
      </p:sp>
      <p:pic>
        <p:nvPicPr>
          <p:cNvPr id="4" name="Picture 3">
            <a:extLst>
              <a:ext uri="{FF2B5EF4-FFF2-40B4-BE49-F238E27FC236}">
                <a16:creationId xmlns:a16="http://schemas.microsoft.com/office/drawing/2014/main" id="{0DA484F6-AD53-0BAB-E31C-BF253364D95A}"/>
              </a:ext>
            </a:extLst>
          </p:cNvPr>
          <p:cNvPicPr>
            <a:picLocks noChangeAspect="1"/>
          </p:cNvPicPr>
          <p:nvPr/>
        </p:nvPicPr>
        <p:blipFill>
          <a:blip r:embed="rId2"/>
          <a:stretch>
            <a:fillRect/>
          </a:stretch>
        </p:blipFill>
        <p:spPr>
          <a:xfrm>
            <a:off x="861801" y="3276600"/>
            <a:ext cx="7418836" cy="2011887"/>
          </a:xfrm>
          <a:prstGeom prst="rect">
            <a:avLst/>
          </a:prstGeom>
        </p:spPr>
      </p:pic>
    </p:spTree>
    <p:extLst>
      <p:ext uri="{BB962C8B-B14F-4D97-AF65-F5344CB8AC3E}">
        <p14:creationId xmlns:p14="http://schemas.microsoft.com/office/powerpoint/2010/main" val="296008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Public Recreation Activities/ Programs Envisioned at IOLA STREET PARK</a:t>
            </a:r>
          </a:p>
        </p:txBody>
      </p:sp>
      <p:sp>
        <p:nvSpPr>
          <p:cNvPr id="3" name="Content Placeholder 2"/>
          <p:cNvSpPr>
            <a:spLocks noGrp="1"/>
          </p:cNvSpPr>
          <p:nvPr>
            <p:ph sz="half" idx="1"/>
          </p:nvPr>
        </p:nvSpPr>
        <p:spPr>
          <a:xfrm>
            <a:off x="76200" y="1904999"/>
            <a:ext cx="7086600" cy="2845031"/>
          </a:xfrm>
        </p:spPr>
        <p:txBody>
          <a:bodyPr>
            <a:normAutofit/>
          </a:bodyPr>
          <a:lstStyle/>
          <a:p>
            <a:r>
              <a:rPr lang="en-US" sz="3200" u="sng" dirty="0"/>
              <a:t>Proposed:</a:t>
            </a:r>
          </a:p>
          <a:p>
            <a:pPr lvl="1"/>
            <a:r>
              <a:rPr lang="en-US" sz="3000" dirty="0"/>
              <a:t>Walking &amp; Outdoor Recreation</a:t>
            </a:r>
          </a:p>
          <a:p>
            <a:r>
              <a:rPr lang="en-US" sz="3200" u="sng" dirty="0"/>
              <a:t>Existing:</a:t>
            </a:r>
          </a:p>
          <a:p>
            <a:pPr lvl="1"/>
            <a:r>
              <a:rPr lang="en-US" sz="3000" dirty="0"/>
              <a:t>Vacant Land</a:t>
            </a:r>
          </a:p>
          <a:p>
            <a:pPr lvl="1"/>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378137"/>
            <a:ext cx="3658381" cy="2743786"/>
          </a:xfrm>
          <a:prstGeom prst="rect">
            <a:avLst/>
          </a:prstGeom>
        </p:spPr>
      </p:pic>
    </p:spTree>
    <p:extLst>
      <p:ext uri="{BB962C8B-B14F-4D97-AF65-F5344CB8AC3E}">
        <p14:creationId xmlns:p14="http://schemas.microsoft.com/office/powerpoint/2010/main" val="152258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Community Impact</a:t>
            </a:r>
          </a:p>
        </p:txBody>
      </p:sp>
      <p:sp>
        <p:nvSpPr>
          <p:cNvPr id="5" name="Content Placeholder 4"/>
          <p:cNvSpPr>
            <a:spLocks noGrp="1"/>
          </p:cNvSpPr>
          <p:nvPr>
            <p:ph idx="1"/>
          </p:nvPr>
        </p:nvSpPr>
        <p:spPr>
          <a:xfrm>
            <a:off x="685019" y="2011680"/>
            <a:ext cx="7772400" cy="4770120"/>
          </a:xfrm>
        </p:spPr>
        <p:txBody>
          <a:bodyPr>
            <a:normAutofit/>
          </a:bodyPr>
          <a:lstStyle/>
          <a:p>
            <a:r>
              <a:rPr lang="en-US" sz="3200" dirty="0"/>
              <a:t>Recognizes needs outlined by the community in the 2024 Parks and Recreation Plan Update. </a:t>
            </a:r>
          </a:p>
          <a:p>
            <a:r>
              <a:rPr lang="en-US" sz="3200" dirty="0"/>
              <a:t>Improve public health by encouraging outdoor physical activity</a:t>
            </a:r>
          </a:p>
          <a:p>
            <a:r>
              <a:rPr lang="en-US" sz="3200" dirty="0"/>
              <a:t>Add to the recreational acreage available to the community. </a:t>
            </a:r>
          </a:p>
        </p:txBody>
      </p:sp>
    </p:spTree>
    <p:extLst>
      <p:ext uri="{BB962C8B-B14F-4D97-AF65-F5344CB8AC3E}">
        <p14:creationId xmlns:p14="http://schemas.microsoft.com/office/powerpoint/2010/main" val="401636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Goal of Project At </a:t>
            </a:r>
            <a:br>
              <a:rPr lang="en-US" dirty="0"/>
            </a:br>
            <a:r>
              <a:rPr lang="en-US" dirty="0"/>
              <a:t>IOLA STREET PARK TRAIL</a:t>
            </a:r>
          </a:p>
        </p:txBody>
      </p:sp>
      <p:sp>
        <p:nvSpPr>
          <p:cNvPr id="6" name="Content Placeholder 5"/>
          <p:cNvSpPr>
            <a:spLocks noGrp="1"/>
          </p:cNvSpPr>
          <p:nvPr>
            <p:ph idx="1"/>
          </p:nvPr>
        </p:nvSpPr>
        <p:spPr>
          <a:xfrm>
            <a:off x="456810" y="2011680"/>
            <a:ext cx="8230381" cy="4541520"/>
          </a:xfrm>
        </p:spPr>
        <p:txBody>
          <a:bodyPr>
            <a:normAutofit/>
          </a:bodyPr>
          <a:lstStyle/>
          <a:p>
            <a:pPr lvl="1"/>
            <a:r>
              <a:rPr lang="en-US" sz="3600" dirty="0"/>
              <a:t>Develop a walking trail and ADA accessible facilities</a:t>
            </a:r>
          </a:p>
          <a:p>
            <a:pPr lvl="1"/>
            <a:r>
              <a:rPr lang="en-US" sz="3600" dirty="0"/>
              <a:t>Dedicate more land to recreational use within Brownsville and Haywood County</a:t>
            </a:r>
          </a:p>
          <a:p>
            <a:pPr lvl="1"/>
            <a:r>
              <a:rPr lang="en-US" sz="3200" dirty="0"/>
              <a:t>Encourage outdoor physical activity</a:t>
            </a:r>
          </a:p>
          <a:p>
            <a:pPr lvl="1"/>
            <a:endParaRPr lang="en-US" sz="3200" dirty="0"/>
          </a:p>
          <a:p>
            <a:pPr lvl="1"/>
            <a:endParaRPr lang="en-US" dirty="0"/>
          </a:p>
        </p:txBody>
      </p:sp>
    </p:spTree>
    <p:extLst>
      <p:ext uri="{BB962C8B-B14F-4D97-AF65-F5344CB8AC3E}">
        <p14:creationId xmlns:p14="http://schemas.microsoft.com/office/powerpoint/2010/main" val="60177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&amp; Funding For Development</a:t>
            </a:r>
          </a:p>
        </p:txBody>
      </p:sp>
      <p:sp>
        <p:nvSpPr>
          <p:cNvPr id="3" name="Content Placeholder 2"/>
          <p:cNvSpPr>
            <a:spLocks noGrp="1"/>
          </p:cNvSpPr>
          <p:nvPr>
            <p:ph idx="1"/>
          </p:nvPr>
        </p:nvSpPr>
        <p:spPr/>
        <p:txBody>
          <a:bodyPr>
            <a:normAutofit/>
          </a:bodyPr>
          <a:lstStyle/>
          <a:p>
            <a:endParaRPr lang="en-US" dirty="0"/>
          </a:p>
          <a:p>
            <a:r>
              <a:rPr lang="en-US" sz="4400" dirty="0"/>
              <a:t>Cash as match from the City of Brownsville </a:t>
            </a:r>
          </a:p>
          <a:p>
            <a:r>
              <a:rPr lang="en-US" sz="4400" dirty="0"/>
              <a:t>80% Grant, 20% Match</a:t>
            </a:r>
          </a:p>
        </p:txBody>
      </p:sp>
    </p:spTree>
    <p:extLst>
      <p:ext uri="{BB962C8B-B14F-4D97-AF65-F5344CB8AC3E}">
        <p14:creationId xmlns:p14="http://schemas.microsoft.com/office/powerpoint/2010/main" val="169249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200" dirty="0"/>
              <a:t>Suitability, Location, &amp; Topography for Development of Project—Bond Park Trail Development</a:t>
            </a:r>
          </a:p>
        </p:txBody>
      </p:sp>
      <p:sp>
        <p:nvSpPr>
          <p:cNvPr id="3" name="Content Placeholder 2"/>
          <p:cNvSpPr>
            <a:spLocks noGrp="1"/>
          </p:cNvSpPr>
          <p:nvPr>
            <p:ph idx="1"/>
          </p:nvPr>
        </p:nvSpPr>
        <p:spPr>
          <a:xfrm>
            <a:off x="685019" y="2011680"/>
            <a:ext cx="7772400" cy="4389120"/>
          </a:xfrm>
        </p:spPr>
        <p:txBody>
          <a:bodyPr>
            <a:normAutofit/>
          </a:bodyPr>
          <a:lstStyle/>
          <a:p>
            <a:r>
              <a:rPr lang="en-US" sz="3600" dirty="0"/>
              <a:t>Repurposes a low-lying area</a:t>
            </a:r>
          </a:p>
          <a:p>
            <a:r>
              <a:rPr lang="en-US" sz="3600" dirty="0"/>
              <a:t>Currently the site is vacant</a:t>
            </a:r>
          </a:p>
          <a:p>
            <a:r>
              <a:rPr lang="en-US" sz="3600" dirty="0"/>
              <a:t>Area is ideal for trails and outdoor recreation</a:t>
            </a:r>
          </a:p>
        </p:txBody>
      </p:sp>
    </p:spTree>
    <p:extLst>
      <p:ext uri="{BB962C8B-B14F-4D97-AF65-F5344CB8AC3E}">
        <p14:creationId xmlns:p14="http://schemas.microsoft.com/office/powerpoint/2010/main" val="810853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1142</TotalTime>
  <Words>968</Words>
  <Application>Microsoft Office PowerPoint</Application>
  <PresentationFormat>On-screen Show (4:3)</PresentationFormat>
  <Paragraphs>97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Corbel</vt:lpstr>
      <vt:lpstr>Wingdings</vt:lpstr>
      <vt:lpstr>Banded</vt:lpstr>
      <vt:lpstr>City of Brownsville 2024 RTP Application</vt:lpstr>
      <vt:lpstr>Census Population</vt:lpstr>
      <vt:lpstr>Recreational Acreage</vt:lpstr>
      <vt:lpstr>Target Demographics</vt:lpstr>
      <vt:lpstr>Public Recreation Activities/ Programs Envisioned at IOLA STREET PARK</vt:lpstr>
      <vt:lpstr>Positive Community Impact</vt:lpstr>
      <vt:lpstr>Goal of Project At  IOLA STREET PARK TRAIL</vt:lpstr>
      <vt:lpstr>Means &amp; Funding For Development</vt:lpstr>
      <vt:lpstr>Suitability, Location, &amp; Topography for Development of Project—Bond Park Trail Development</vt:lpstr>
      <vt:lpstr>Site Development</vt:lpstr>
      <vt:lpstr>Programming Plans for Site</vt:lpstr>
      <vt:lpstr>State Comprehensive Recreation Plan Objective: Advocacy &amp; Funding</vt:lpstr>
      <vt:lpstr>   State Comprehensive Recreation Plan Objective: Local Parks &amp; Recreation</vt:lpstr>
      <vt:lpstr>State Comprehensive Recreation Plan Objective: Public Health</vt:lpstr>
      <vt:lpstr>State Comprehensive Recreation Plan Objective: Children In Nature</vt:lpstr>
      <vt:lpstr>State Comprehensive Recreation Plan Objective: Quality Growth &amp; Rural Economies</vt:lpstr>
      <vt:lpstr>State Comprehensive Recreation Plan Objective: Rural Economies</vt:lpstr>
      <vt:lpstr>Project Timeline</vt:lpstr>
      <vt:lpstr>Project Design Elements IOLA STREET PARK Trail Development</vt:lpstr>
      <vt:lpstr>Project Design Elements Bond Park Trail Development</vt:lpstr>
      <vt:lpstr>Project Design Elements</vt:lpstr>
      <vt:lpstr>Pictures of Development Similar to those proposed in  Iola Street Park Development</vt:lpstr>
      <vt:lpstr>PowerPoint Presentation</vt:lpstr>
      <vt:lpstr>VICINITY MAP</vt:lpstr>
      <vt:lpstr>Preliminary Site Plan iola street Trail Development</vt:lpstr>
      <vt:lpstr>Thank You For Considering Our Project!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Laralee Huguley</dc:creator>
  <cp:lastModifiedBy>Laralee Page</cp:lastModifiedBy>
  <cp:revision>83</cp:revision>
  <dcterms:created xsi:type="dcterms:W3CDTF">2014-04-09T23:25:22Z</dcterms:created>
  <dcterms:modified xsi:type="dcterms:W3CDTF">2024-05-03T20:43:50Z</dcterms:modified>
</cp:coreProperties>
</file>